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72" r:id="rId7"/>
    <p:sldId id="270" r:id="rId8"/>
    <p:sldId id="273" r:id="rId9"/>
    <p:sldId id="267" r:id="rId10"/>
    <p:sldId id="261" r:id="rId11"/>
    <p:sldId id="280" r:id="rId12"/>
    <p:sldId id="281" r:id="rId13"/>
    <p:sldId id="262" r:id="rId14"/>
    <p:sldId id="274" r:id="rId15"/>
    <p:sldId id="268" r:id="rId16"/>
    <p:sldId id="264" r:id="rId17"/>
    <p:sldId id="279" r:id="rId18"/>
    <p:sldId id="265" r:id="rId19"/>
    <p:sldId id="275" r:id="rId20"/>
    <p:sldId id="276" r:id="rId21"/>
    <p:sldId id="263" r:id="rId22"/>
    <p:sldId id="266" r:id="rId23"/>
    <p:sldId id="271" r:id="rId24"/>
    <p:sldId id="277" r:id="rId25"/>
    <p:sldId id="278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22" autoAdjust="0"/>
  </p:normalViewPr>
  <p:slideViewPr>
    <p:cSldViewPr>
      <p:cViewPr varScale="1">
        <p:scale>
          <a:sx n="77" d="100"/>
          <a:sy n="77" d="100"/>
        </p:scale>
        <p:origin x="-10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0442A-83D2-4A1D-9261-CE0BDD418727}" type="datetimeFigureOut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22E79-783A-4184-B3C9-ABE707911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22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distributedly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generating Interest packets that contain a valid destination prefix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non-existing resource names, so that routers properly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forward Interests and store new entries in their PITs, but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responses never come back.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22E79-783A-4184-B3C9-ABE707911EE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4181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4s = the default value considered in the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CCNx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22E79-783A-4184-B3C9-ABE707911EE7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7429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can conclude that the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HashedPIT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the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</a:p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chitecture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most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aected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the considered attack, while the</a:t>
            </a:r>
          </a:p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SimplePIT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the architecture most resilient for the reasons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explained above.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22E79-783A-4184-B3C9-ABE707911EE7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5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AA2D47-4EB8-4426-A5DF-189108B07632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197F-595C-4420-9EB7-7A948974E46C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F76ABB-505C-4286-B1F8-D3281BA08BF6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65A20-BF5F-4698-8189-30174ED2968C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16FA4-2D3E-4F4F-A5E4-8211EDD46EEF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91214-9F75-40D6-830B-2AE94A83146B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74782-8520-47B2-9F4D-4490D3849DE2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69715-5646-42F0-9CBB-824FBFC5963C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6C5B3-9C25-4B8F-8683-BF4CA99391D4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7FA0D2-83D1-4EC7-BC24-C9159104AA39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56E23B-F76C-4B2A-A1B5-FBF1CD3951A2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6ED2A8-A7E4-4EFD-A077-38AA06F422DF}" type="datetime1">
              <a:rPr lang="zh-TW" altLang="en-US" smtClean="0"/>
              <a:t>2013/10/9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 smtClean="0"/>
              <a:t>PIT Overload Analysis in Content Centric Networks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altLang="zh-TW" b="1" dirty="0" smtClean="0"/>
              <a:t>Authors: </a:t>
            </a:r>
            <a:r>
              <a:rPr lang="en-US" altLang="zh-TW" dirty="0" smtClean="0"/>
              <a:t>Matteo Virgillo, Guido Marchetto, and Riccardo Sisto</a:t>
            </a:r>
          </a:p>
          <a:p>
            <a:pPr algn="l"/>
            <a:r>
              <a:rPr lang="en-US" altLang="zh-TW" b="1" dirty="0" smtClean="0"/>
              <a:t>Publisher: </a:t>
            </a:r>
            <a:r>
              <a:rPr lang="en-US" altLang="zh-TW" dirty="0" smtClean="0"/>
              <a:t>ICN, 2013</a:t>
            </a:r>
          </a:p>
          <a:p>
            <a:pPr algn="l"/>
            <a:r>
              <a:rPr lang="en-US" altLang="zh-TW" b="1" dirty="0" smtClean="0"/>
              <a:t>Presenter: </a:t>
            </a:r>
            <a:r>
              <a:rPr lang="en-US" altLang="zh-TW" dirty="0" smtClean="0"/>
              <a:t>Chia-Yi, Chu</a:t>
            </a:r>
          </a:p>
          <a:p>
            <a:pPr algn="l"/>
            <a:r>
              <a:rPr lang="en-US" altLang="zh-TW" b="1" dirty="0" smtClean="0"/>
              <a:t>Date: </a:t>
            </a:r>
            <a:r>
              <a:rPr lang="en-US" altLang="zh-TW" dirty="0" smtClean="0"/>
              <a:t>2013/10/09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9208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Design issues</a:t>
            </a:r>
          </a:p>
          <a:p>
            <a:pPr lvl="1"/>
            <a:r>
              <a:rPr lang="en-US" altLang="zh-TW" dirty="0" smtClean="0"/>
              <a:t>“On content-centric </a:t>
            </a:r>
            <a:r>
              <a:rPr lang="en-US" altLang="zh-TW" dirty="0"/>
              <a:t>router design and implications</a:t>
            </a:r>
            <a:r>
              <a:rPr lang="en-US" altLang="zh-TW" dirty="0" smtClean="0"/>
              <a:t>.”</a:t>
            </a:r>
          </a:p>
          <a:p>
            <a:pPr lvl="2"/>
            <a:r>
              <a:rPr lang="en-US" altLang="zh-TW" sz="2200" dirty="0"/>
              <a:t>presents an </a:t>
            </a:r>
            <a:r>
              <a:rPr lang="en-US" altLang="zh-TW" sz="2200" dirty="0" smtClean="0"/>
              <a:t>efficient </a:t>
            </a:r>
            <a:r>
              <a:rPr lang="en-US" altLang="zh-TW" sz="2200" dirty="0"/>
              <a:t>router design and describes some </a:t>
            </a:r>
            <a:r>
              <a:rPr lang="en-US" altLang="zh-TW" sz="2200" dirty="0" smtClean="0"/>
              <a:t>possible </a:t>
            </a:r>
            <a:r>
              <a:rPr lang="en-US" altLang="zh-TW" sz="2200" dirty="0"/>
              <a:t>usage </a:t>
            </a:r>
            <a:r>
              <a:rPr lang="en-US" altLang="zh-TW" sz="2200" dirty="0" smtClean="0"/>
              <a:t>scenarios.</a:t>
            </a:r>
          </a:p>
          <a:p>
            <a:pPr lvl="1"/>
            <a:r>
              <a:rPr lang="en-US" altLang="zh-TW" dirty="0" smtClean="0"/>
              <a:t>“Scalable </a:t>
            </a:r>
            <a:r>
              <a:rPr lang="en-US" altLang="zh-TW" dirty="0" err="1"/>
              <a:t>ndn</a:t>
            </a:r>
            <a:r>
              <a:rPr lang="en-US" altLang="zh-TW" dirty="0"/>
              <a:t> forwarding: Concepts, issues </a:t>
            </a:r>
            <a:r>
              <a:rPr lang="en-US" altLang="zh-TW" dirty="0" smtClean="0"/>
              <a:t>and principles.”</a:t>
            </a:r>
          </a:p>
          <a:p>
            <a:pPr lvl="2"/>
            <a:r>
              <a:rPr lang="en-US" altLang="zh-TW" sz="2200" dirty="0" smtClean="0"/>
              <a:t>identifies </a:t>
            </a:r>
            <a:r>
              <a:rPr lang="en-US" altLang="zh-TW" sz="2200" dirty="0"/>
              <a:t>key issues related to the </a:t>
            </a:r>
            <a:r>
              <a:rPr lang="en-US" altLang="zh-TW" sz="2200" dirty="0" smtClean="0"/>
              <a:t>protocol fast </a:t>
            </a:r>
            <a:r>
              <a:rPr lang="en-US" altLang="zh-TW" sz="2200" dirty="0"/>
              <a:t>speed implementation and establishes some principles </a:t>
            </a:r>
            <a:r>
              <a:rPr lang="en-US" altLang="zh-TW" sz="2200" dirty="0" smtClean="0"/>
              <a:t>to be </a:t>
            </a:r>
            <a:r>
              <a:rPr lang="en-US" altLang="zh-TW" sz="2200" dirty="0"/>
              <a:t>observed in order to design scalable forwarding </a:t>
            </a:r>
            <a:r>
              <a:rPr lang="en-US" altLang="zh-TW" sz="2200" dirty="0" smtClean="0"/>
              <a:t>architectures.</a:t>
            </a:r>
          </a:p>
          <a:p>
            <a:pPr lvl="1"/>
            <a:r>
              <a:rPr lang="en-US" altLang="zh-TW" dirty="0"/>
              <a:t>“A reality check for content centric networking.”	</a:t>
            </a:r>
          </a:p>
          <a:p>
            <a:pPr lvl="2"/>
            <a:r>
              <a:rPr lang="en-US" altLang="zh-TW" sz="2200" dirty="0"/>
              <a:t>presents a feasibility study of CCN and concludes that CCN nodes based on current technologies would still be unable to sustain requests arrival rates at the Internet scale.</a:t>
            </a:r>
          </a:p>
          <a:p>
            <a:pPr lvl="2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Related Work (</a:t>
            </a:r>
            <a:r>
              <a:rPr lang="en-US" altLang="zh-TW" dirty="0" smtClean="0"/>
              <a:t>1/3)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1266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Data Structure</a:t>
            </a:r>
          </a:p>
          <a:p>
            <a:pPr lvl="1"/>
            <a:r>
              <a:rPr lang="en-US" altLang="zh-TW" dirty="0" smtClean="0"/>
              <a:t>“On pending interest </a:t>
            </a:r>
            <a:r>
              <a:rPr lang="en-US" altLang="zh-TW" dirty="0"/>
              <a:t>table in named data networking</a:t>
            </a:r>
            <a:r>
              <a:rPr lang="en-US" altLang="zh-TW" dirty="0" smtClean="0"/>
              <a:t>.”</a:t>
            </a:r>
          </a:p>
          <a:p>
            <a:pPr lvl="2"/>
            <a:r>
              <a:rPr lang="en-US" altLang="zh-TW" dirty="0"/>
              <a:t>proposes a tree-like PIT </a:t>
            </a:r>
            <a:r>
              <a:rPr lang="en-US" altLang="zh-TW" dirty="0" smtClean="0"/>
              <a:t>structure</a:t>
            </a:r>
          </a:p>
          <a:p>
            <a:pPr lvl="1"/>
            <a:r>
              <a:rPr lang="en-US" altLang="zh-TW" dirty="0" smtClean="0"/>
              <a:t>“</a:t>
            </a:r>
            <a:r>
              <a:rPr lang="en-US" altLang="zh-TW" dirty="0" err="1" smtClean="0"/>
              <a:t>Dipit</a:t>
            </a:r>
            <a:r>
              <a:rPr lang="en-US" altLang="zh-TW" dirty="0"/>
              <a:t>: a distributed </a:t>
            </a:r>
            <a:r>
              <a:rPr lang="en-US" altLang="zh-TW" dirty="0" smtClean="0"/>
              <a:t>bloom-filter </a:t>
            </a:r>
            <a:r>
              <a:rPr lang="en-US" altLang="zh-TW" dirty="0"/>
              <a:t>based </a:t>
            </a:r>
            <a:r>
              <a:rPr lang="en-US" altLang="zh-TW" dirty="0" smtClean="0"/>
              <a:t>pit table </a:t>
            </a:r>
            <a:r>
              <a:rPr lang="en-US" altLang="zh-TW" dirty="0"/>
              <a:t>for </a:t>
            </a:r>
            <a:r>
              <a:rPr lang="en-US" altLang="zh-TW" dirty="0" err="1"/>
              <a:t>ccn</a:t>
            </a:r>
            <a:r>
              <a:rPr lang="en-US" altLang="zh-TW" dirty="0"/>
              <a:t> nodes</a:t>
            </a:r>
            <a:r>
              <a:rPr lang="en-US" altLang="zh-TW" dirty="0" smtClean="0"/>
              <a:t>.”</a:t>
            </a:r>
          </a:p>
          <a:p>
            <a:pPr lvl="2"/>
            <a:r>
              <a:rPr lang="en-US" altLang="zh-TW" sz="2200" dirty="0"/>
              <a:t>present a </a:t>
            </a:r>
            <a:r>
              <a:rPr lang="en-US" altLang="zh-TW" sz="2200" dirty="0" smtClean="0"/>
              <a:t>PIT architecture </a:t>
            </a:r>
            <a:r>
              <a:rPr lang="en-US" altLang="zh-TW" sz="2200" dirty="0"/>
              <a:t>based on Bloom Filters.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Related </a:t>
            </a:r>
            <a:r>
              <a:rPr lang="en-US" altLang="zh-TW" dirty="0"/>
              <a:t>Work </a:t>
            </a:r>
            <a:r>
              <a:rPr lang="en-US" altLang="zh-TW" dirty="0" smtClean="0"/>
              <a:t>(</a:t>
            </a:r>
            <a:r>
              <a:rPr lang="en-US" altLang="zh-TW" dirty="0" smtClean="0"/>
              <a:t>2/3)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68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</a:t>
            </a:r>
            <a:r>
              <a:rPr lang="en-US" altLang="zh-TW" dirty="0" smtClean="0"/>
              <a:t>rivacy </a:t>
            </a:r>
            <a:r>
              <a:rPr lang="en-US" altLang="zh-TW" dirty="0"/>
              <a:t>problem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“On </a:t>
            </a:r>
            <a:r>
              <a:rPr lang="en-US" altLang="zh-TW" dirty="0"/>
              <a:t>preserving privacy in content-oriented networks</a:t>
            </a:r>
            <a:r>
              <a:rPr lang="en-US" altLang="zh-TW" dirty="0" smtClean="0"/>
              <a:t>.”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“Networking </a:t>
            </a:r>
            <a:r>
              <a:rPr lang="en-US" altLang="zh-TW" dirty="0"/>
              <a:t>named content</a:t>
            </a:r>
            <a:r>
              <a:rPr lang="en-US" altLang="zh-TW" dirty="0" smtClean="0"/>
              <a:t>.“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“</a:t>
            </a:r>
            <a:r>
              <a:rPr lang="en-US" altLang="zh-TW" dirty="0" err="1" smtClean="0"/>
              <a:t>Voccn</a:t>
            </a:r>
            <a:r>
              <a:rPr lang="en-US" altLang="zh-TW" dirty="0"/>
              <a:t>: Voice-over content-centric networks</a:t>
            </a:r>
            <a:r>
              <a:rPr lang="en-US" altLang="zh-TW" dirty="0" smtClean="0"/>
              <a:t>.”</a:t>
            </a:r>
            <a:endParaRPr lang="en-US" altLang="zh-TW" dirty="0" smtClean="0"/>
          </a:p>
          <a:p>
            <a:r>
              <a:rPr lang="en-US" altLang="zh-TW" dirty="0" smtClean="0"/>
              <a:t>Solutions to attacks</a:t>
            </a:r>
          </a:p>
          <a:p>
            <a:pPr lvl="1"/>
            <a:r>
              <a:rPr lang="en-US" altLang="zh-TW" dirty="0" smtClean="0"/>
              <a:t>“Mitigate </a:t>
            </a:r>
            <a:r>
              <a:rPr lang="en-US" altLang="zh-TW" dirty="0" err="1"/>
              <a:t>ddos</a:t>
            </a:r>
            <a:r>
              <a:rPr lang="en-US" altLang="zh-TW" dirty="0"/>
              <a:t> attacks in </a:t>
            </a:r>
            <a:r>
              <a:rPr lang="en-US" altLang="zh-TW" dirty="0" err="1"/>
              <a:t>ndn</a:t>
            </a:r>
            <a:r>
              <a:rPr lang="en-US" altLang="zh-TW" dirty="0"/>
              <a:t> by interest </a:t>
            </a:r>
            <a:r>
              <a:rPr lang="en-US" altLang="zh-TW" dirty="0" err="1"/>
              <a:t>traceback</a:t>
            </a:r>
            <a:r>
              <a:rPr lang="en-US" altLang="zh-TW" dirty="0" smtClean="0"/>
              <a:t>.”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“Dos </a:t>
            </a:r>
            <a:r>
              <a:rPr lang="en-US" altLang="zh-TW" dirty="0" smtClean="0"/>
              <a:t>&amp; </a:t>
            </a:r>
            <a:r>
              <a:rPr lang="en-US" altLang="zh-TW" dirty="0" err="1" smtClean="0"/>
              <a:t>ddos</a:t>
            </a:r>
            <a:r>
              <a:rPr lang="en-US" altLang="zh-TW" dirty="0" smtClean="0"/>
              <a:t> </a:t>
            </a:r>
            <a:r>
              <a:rPr lang="en-US" altLang="zh-TW" dirty="0"/>
              <a:t>in named-data networking</a:t>
            </a:r>
            <a:r>
              <a:rPr lang="en-US" altLang="zh-TW" dirty="0" smtClean="0"/>
              <a:t>.”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Related </a:t>
            </a:r>
            <a:r>
              <a:rPr lang="en-US" altLang="zh-TW" dirty="0"/>
              <a:t>Work </a:t>
            </a:r>
            <a:r>
              <a:rPr lang="en-US" altLang="zh-TW" dirty="0" smtClean="0"/>
              <a:t>(</a:t>
            </a:r>
            <a:r>
              <a:rPr lang="en-US" altLang="zh-TW" dirty="0" smtClean="0"/>
              <a:t>3/3)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211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Considering three possible architectures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altLang="zh-TW" dirty="0" smtClean="0"/>
              <a:t>Simple PIT: storing all the bytes that compose an URI.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altLang="zh-TW" dirty="0" smtClean="0"/>
              <a:t>Hashed PIT: storing fixed length entries evaluated as hash values of the URIs.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altLang="zh-TW" dirty="0" smtClean="0"/>
              <a:t>DiPIT: multiple Bloom Filters placed in each router interface.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PIT Resilience Analysis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393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Develop a full </a:t>
            </a:r>
            <a:r>
              <a:rPr lang="en-US" altLang="zh-TW" dirty="0"/>
              <a:t>custom event-driven Java </a:t>
            </a:r>
            <a:r>
              <a:rPr lang="en-US" altLang="zh-TW" dirty="0" smtClean="0"/>
              <a:t>simulator</a:t>
            </a:r>
          </a:p>
          <a:p>
            <a:pPr lvl="1"/>
            <a:r>
              <a:rPr lang="en-US" altLang="zh-TW" dirty="0" smtClean="0"/>
              <a:t>Plan to use NS-3 </a:t>
            </a:r>
            <a:r>
              <a:rPr lang="en-US" altLang="zh-TW" dirty="0"/>
              <a:t>based </a:t>
            </a:r>
            <a:r>
              <a:rPr lang="en-US" altLang="zh-TW" dirty="0" err="1"/>
              <a:t>NdnSIM</a:t>
            </a:r>
            <a:r>
              <a:rPr lang="en-US" altLang="zh-TW" dirty="0"/>
              <a:t> CCN </a:t>
            </a:r>
            <a:r>
              <a:rPr lang="en-US" altLang="zh-TW" dirty="0" smtClean="0"/>
              <a:t>simulator in the future</a:t>
            </a:r>
          </a:p>
          <a:p>
            <a:r>
              <a:rPr lang="en-US" altLang="zh-TW" dirty="0" smtClean="0"/>
              <a:t>To recreate </a:t>
            </a:r>
            <a:r>
              <a:rPr lang="en-US" altLang="zh-TW" dirty="0"/>
              <a:t>realistic </a:t>
            </a:r>
            <a:r>
              <a:rPr lang="en-US" altLang="zh-TW" dirty="0" smtClean="0"/>
              <a:t>scenarios</a:t>
            </a:r>
          </a:p>
          <a:p>
            <a:pPr lvl="1"/>
            <a:r>
              <a:rPr lang="en-US" altLang="zh-TW" dirty="0"/>
              <a:t>real structure of the </a:t>
            </a:r>
            <a:r>
              <a:rPr lang="en-US" altLang="zh-TW" b="1" dirty="0"/>
              <a:t>Telecom Italia </a:t>
            </a:r>
            <a:r>
              <a:rPr lang="en-US" altLang="zh-TW" b="1" dirty="0" smtClean="0"/>
              <a:t>network</a:t>
            </a:r>
          </a:p>
          <a:p>
            <a:pPr lvl="1"/>
            <a:r>
              <a:rPr lang="en-US" altLang="zh-TW" dirty="0"/>
              <a:t>subscriptions currently active in </a:t>
            </a:r>
            <a:r>
              <a:rPr lang="en-US" altLang="zh-TW" dirty="0" smtClean="0"/>
              <a:t>the Telecom </a:t>
            </a:r>
            <a:r>
              <a:rPr lang="en-US" altLang="zh-TW" dirty="0"/>
              <a:t>Italia network </a:t>
            </a:r>
            <a:r>
              <a:rPr lang="en-US" altLang="zh-TW" dirty="0" smtClean="0"/>
              <a:t>around </a:t>
            </a:r>
            <a:r>
              <a:rPr lang="en-US" altLang="zh-TW" b="1" dirty="0"/>
              <a:t>9 </a:t>
            </a:r>
            <a:r>
              <a:rPr lang="en-US" altLang="zh-TW" b="1" dirty="0" smtClean="0"/>
              <a:t>million</a:t>
            </a:r>
          </a:p>
          <a:p>
            <a:pPr lvl="1"/>
            <a:r>
              <a:rPr lang="en-US" altLang="zh-TW" dirty="0"/>
              <a:t>access </a:t>
            </a:r>
            <a:r>
              <a:rPr lang="en-US" altLang="zh-TW" dirty="0" smtClean="0"/>
              <a:t>bandwidths </a:t>
            </a:r>
            <a:r>
              <a:rPr lang="en-US" altLang="zh-TW" dirty="0"/>
              <a:t>are considered uniform for simplicity and equal to </a:t>
            </a:r>
            <a:r>
              <a:rPr lang="en-US" altLang="zh-TW" b="1" dirty="0" smtClean="0"/>
              <a:t>7Mbps </a:t>
            </a:r>
            <a:r>
              <a:rPr lang="en-US" altLang="zh-TW" b="1" dirty="0"/>
              <a:t>(download</a:t>
            </a:r>
            <a:r>
              <a:rPr lang="en-US" altLang="zh-TW" dirty="0"/>
              <a:t>) and </a:t>
            </a:r>
            <a:r>
              <a:rPr lang="en-US" altLang="zh-TW" b="1" dirty="0"/>
              <a:t>1 Mbps (upload</a:t>
            </a:r>
            <a:r>
              <a:rPr lang="en-US" altLang="zh-TW" b="1" dirty="0" smtClean="0"/>
              <a:t>)</a:t>
            </a:r>
          </a:p>
          <a:p>
            <a:pPr lvl="1"/>
            <a:r>
              <a:rPr lang="en-US" altLang="zh-TW" dirty="0"/>
              <a:t>overall </a:t>
            </a:r>
            <a:r>
              <a:rPr lang="en-US" altLang="zh-TW" b="1" dirty="0"/>
              <a:t>header size </a:t>
            </a:r>
            <a:r>
              <a:rPr lang="en-US" altLang="zh-TW" dirty="0"/>
              <a:t>of the protocols underlying CCN </a:t>
            </a:r>
            <a:r>
              <a:rPr lang="en-US" altLang="zh-TW" dirty="0" smtClean="0"/>
              <a:t>is assumed fixed </a:t>
            </a:r>
            <a:r>
              <a:rPr lang="en-US" altLang="zh-TW" dirty="0"/>
              <a:t>to </a:t>
            </a:r>
            <a:r>
              <a:rPr lang="en-US" altLang="zh-TW" b="1" dirty="0"/>
              <a:t>20 bytes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PIT Resilience </a:t>
            </a:r>
            <a:r>
              <a:rPr lang="en-US" altLang="zh-TW" dirty="0" smtClean="0"/>
              <a:t>Analysis – Simulation scenario (</a:t>
            </a:r>
            <a:r>
              <a:rPr lang="en-US" altLang="zh-TW" dirty="0" smtClean="0"/>
              <a:t>1/4)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2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zh-TW" dirty="0"/>
              <a:t>PIT Resilience Analysis – Simulation scenario </a:t>
            </a:r>
            <a:r>
              <a:rPr lang="fr-FR" altLang="zh-TW" dirty="0" smtClean="0"/>
              <a:t>(</a:t>
            </a:r>
            <a:r>
              <a:rPr lang="fr-FR" altLang="zh-TW" dirty="0" smtClean="0"/>
              <a:t>2/4)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0" y="1556792"/>
            <a:ext cx="5080421" cy="484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396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altLang="zh-TW" dirty="0" smtClean="0"/>
                  <a:t>Zipf</a:t>
                </a:r>
                <a:r>
                  <a:rPr lang="en-US" altLang="zh-TW" dirty="0"/>
                  <a:t>- Mandelbrot probability </a:t>
                </a:r>
                <a:r>
                  <a:rPr lang="en-US" altLang="zh-TW" dirty="0" smtClean="0"/>
                  <a:t>distribution</a:t>
                </a:r>
              </a:p>
              <a:p>
                <a:pPr lvl="1"/>
                <a:r>
                  <a:rPr lang="en-US" altLang="zh-TW" sz="2400" dirty="0"/>
                  <a:t>properly model </a:t>
                </a:r>
                <a:r>
                  <a:rPr lang="en-US" altLang="zh-TW" sz="2400" dirty="0" smtClean="0"/>
                  <a:t>the behavior </a:t>
                </a:r>
                <a:r>
                  <a:rPr lang="en-US" altLang="zh-TW" sz="2400" dirty="0"/>
                  <a:t>of users in a content distribution P2P </a:t>
                </a:r>
                <a:r>
                  <a:rPr lang="en-US" altLang="zh-TW" sz="2400" dirty="0" smtClean="0"/>
                  <a:t>network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𝑞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zh-TW" altLang="en-US" b="0" i="1" smtClean="0">
                                <a:latin typeface="Cambria Math"/>
                              </a:rPr>
                              <m:t>𝛼</m:t>
                            </m:r>
                          </m:sup>
                        </m:sSup>
                      </m:den>
                    </m:f>
                    <m:r>
                      <a:rPr lang="en-US" altLang="zh-TW" b="0" i="1" smtClean="0">
                        <a:latin typeface="Cambria Math"/>
                      </a:rPr>
                      <m:t>    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∈[1,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sz="2400" i="1" dirty="0"/>
                  <a:t>p(</a:t>
                </a:r>
                <a:r>
                  <a:rPr lang="en-US" altLang="zh-TW" sz="2400" i="1" dirty="0" err="1"/>
                  <a:t>i</a:t>
                </a:r>
                <a:r>
                  <a:rPr lang="en-US" altLang="zh-TW" sz="2400" i="1" dirty="0"/>
                  <a:t>)</a:t>
                </a:r>
                <a:r>
                  <a:rPr lang="en-US" altLang="zh-TW" sz="2400" dirty="0"/>
                  <a:t> is the probability of extracting the </a:t>
                </a:r>
                <a:r>
                  <a:rPr lang="en-US" altLang="zh-TW" sz="2400" i="1" dirty="0" err="1"/>
                  <a:t>i-th</a:t>
                </a:r>
                <a:r>
                  <a:rPr lang="en-US" altLang="zh-TW" sz="2400" dirty="0"/>
                  <a:t> </a:t>
                </a:r>
                <a:r>
                  <a:rPr lang="en-US" altLang="zh-TW" sz="2400" dirty="0" smtClean="0"/>
                  <a:t>content available </a:t>
                </a:r>
                <a:r>
                  <a:rPr lang="en-US" altLang="zh-TW" sz="2400" dirty="0"/>
                  <a:t>in the network, </a:t>
                </a:r>
                <a:r>
                  <a:rPr lang="en-US" altLang="zh-TW" sz="2400" i="1" dirty="0"/>
                  <a:t>q</a:t>
                </a:r>
                <a:r>
                  <a:rPr lang="en-US" altLang="zh-TW" sz="2400" dirty="0"/>
                  <a:t> and </a:t>
                </a: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TW" sz="2400" dirty="0" smtClean="0"/>
                  <a:t> are </a:t>
                </a:r>
                <a:r>
                  <a:rPr lang="en-US" altLang="zh-TW" sz="2400" dirty="0"/>
                  <a:t>two parameters </a:t>
                </a:r>
                <a:r>
                  <a:rPr lang="en-US" altLang="zh-TW" sz="2400" dirty="0" smtClean="0"/>
                  <a:t>that fixed </a:t>
                </a:r>
                <a:r>
                  <a:rPr lang="en-US" altLang="zh-TW" sz="2400" dirty="0"/>
                  <a:t>to</a:t>
                </a:r>
                <a:r>
                  <a:rPr lang="en-US" altLang="zh-TW" sz="2400" dirty="0" smtClean="0"/>
                  <a:t> </a:t>
                </a:r>
                <a14:m>
                  <m:oMath xmlns:m="http://schemas.openxmlformats.org/officeDocument/2006/math">
                    <m:r>
                      <a:rPr lang="zh-TW" alt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TW" sz="2400" dirty="0"/>
                  <a:t> = </a:t>
                </a:r>
                <a:r>
                  <a:rPr lang="en-US" altLang="zh-TW" sz="2400" dirty="0" smtClean="0"/>
                  <a:t>0.55</a:t>
                </a:r>
                <a:r>
                  <a:rPr lang="en-US" altLang="zh-TW" sz="2400" dirty="0"/>
                  <a:t>, </a:t>
                </a:r>
                <a:r>
                  <a:rPr lang="en-US" altLang="zh-TW" sz="2400" i="1" dirty="0"/>
                  <a:t>q</a:t>
                </a:r>
                <a:r>
                  <a:rPr lang="en-US" altLang="zh-TW" sz="2400" dirty="0"/>
                  <a:t> = 25 for a residential </a:t>
                </a:r>
                <a:r>
                  <a:rPr lang="en-US" altLang="zh-TW" sz="2400" dirty="0" smtClean="0"/>
                  <a:t>ISP</a:t>
                </a:r>
                <a:r>
                  <a:rPr lang="en-US" altLang="zh-TW" dirty="0" smtClean="0"/>
                  <a:t>, </a:t>
                </a:r>
                <a:r>
                  <a:rPr lang="en-US" altLang="zh-TW" dirty="0"/>
                  <a:t>and </a:t>
                </a:r>
                <a:r>
                  <a:rPr lang="en-US" altLang="zh-TW" i="1" dirty="0"/>
                  <a:t>N </a:t>
                </a:r>
                <a:r>
                  <a:rPr lang="en-US" altLang="zh-TW" dirty="0"/>
                  <a:t>is the total amount of resources</a:t>
                </a:r>
                <a:r>
                  <a:rPr lang="en-US" altLang="zh-TW" dirty="0" smtClean="0"/>
                  <a:t>.</a:t>
                </a:r>
              </a:p>
              <a:p>
                <a:r>
                  <a:rPr lang="en-US" altLang="zh-TW" dirty="0"/>
                  <a:t>Download requests are modeled using a Poisson process </a:t>
                </a:r>
                <a:r>
                  <a:rPr lang="en-US" altLang="zh-TW" dirty="0" smtClean="0"/>
                  <a:t>with average </a:t>
                </a:r>
                <a:r>
                  <a:rPr lang="en-US" altLang="zh-TW" dirty="0"/>
                  <a:t>rate equal to 500 requests per second</a:t>
                </a:r>
                <a:r>
                  <a:rPr lang="en-US" altLang="zh-TW" dirty="0" smtClean="0"/>
                  <a:t>.</a:t>
                </a:r>
              </a:p>
              <a:p>
                <a:pPr lvl="1"/>
                <a:r>
                  <a:rPr lang="en-US" altLang="zh-TW" sz="2400" dirty="0"/>
                  <a:t>an average value of around 12 million simultaneously </a:t>
                </a:r>
                <a:r>
                  <a:rPr lang="en-US" altLang="zh-TW" sz="2400" dirty="0" smtClean="0"/>
                  <a:t>active </a:t>
                </a:r>
                <a:r>
                  <a:rPr lang="en-US" altLang="zh-TW" sz="2400" dirty="0"/>
                  <a:t>downloads in the steady state.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078" r="-17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PIT Resilience Analysis – Simulation scenario (</a:t>
            </a:r>
            <a:r>
              <a:rPr lang="en-US" altLang="zh-TW" dirty="0" smtClean="0"/>
              <a:t>3/4)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9612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fix </a:t>
            </a:r>
            <a:r>
              <a:rPr lang="en-US" altLang="zh-TW" dirty="0"/>
              <a:t>the PIT size to 1 </a:t>
            </a:r>
            <a:r>
              <a:rPr lang="en-US" altLang="zh-TW" dirty="0" smtClean="0"/>
              <a:t>GB</a:t>
            </a:r>
          </a:p>
          <a:p>
            <a:pPr lvl="1"/>
            <a:r>
              <a:rPr lang="en-US" altLang="zh-TW" sz="2400" dirty="0"/>
              <a:t>In the </a:t>
            </a:r>
            <a:r>
              <a:rPr lang="en-US" altLang="zh-TW" sz="2400" dirty="0" err="1"/>
              <a:t>DiPIT</a:t>
            </a:r>
            <a:r>
              <a:rPr lang="en-US" altLang="zh-TW" sz="2400" dirty="0"/>
              <a:t> case, this value refers to the overall </a:t>
            </a:r>
            <a:r>
              <a:rPr lang="en-US" altLang="zh-TW" sz="2400" dirty="0" smtClean="0"/>
              <a:t>available filters </a:t>
            </a:r>
            <a:r>
              <a:rPr lang="en-US" altLang="zh-TW" sz="2400" dirty="0"/>
              <a:t>memory</a:t>
            </a:r>
            <a:endParaRPr lang="en-US" altLang="zh-TW" dirty="0" smtClean="0"/>
          </a:p>
          <a:p>
            <a:r>
              <a:rPr lang="en-US" altLang="zh-TW" dirty="0" smtClean="0"/>
              <a:t>Attack parameters</a:t>
            </a:r>
          </a:p>
          <a:p>
            <a:pPr lvl="1"/>
            <a:r>
              <a:rPr lang="en-US" altLang="zh-TW" dirty="0" smtClean="0"/>
              <a:t>Maximum aggregate </a:t>
            </a:r>
            <a:r>
              <a:rPr lang="en-US" altLang="zh-TW" dirty="0"/>
              <a:t>attack bandwidth of 4 </a:t>
            </a:r>
            <a:r>
              <a:rPr lang="en-US" altLang="zh-TW" dirty="0" smtClean="0"/>
              <a:t>Gb/s</a:t>
            </a:r>
          </a:p>
          <a:p>
            <a:pPr lvl="1"/>
            <a:r>
              <a:rPr lang="en-US" altLang="zh-TW" dirty="0"/>
              <a:t>Interest </a:t>
            </a:r>
            <a:r>
              <a:rPr lang="en-US" altLang="zh-TW" dirty="0" err="1"/>
              <a:t>LifeTimes</a:t>
            </a:r>
            <a:r>
              <a:rPr lang="en-US" altLang="zh-TW" dirty="0"/>
              <a:t> values that vary between </a:t>
            </a:r>
            <a:r>
              <a:rPr lang="en-US" altLang="zh-TW" dirty="0" smtClean="0"/>
              <a:t>4s and 180s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PIT Resilience Analysis – Simulation scenario (</a:t>
            </a:r>
            <a:r>
              <a:rPr lang="en-US" altLang="zh-TW" dirty="0" smtClean="0"/>
              <a:t>4/4)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705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I scenario – </a:t>
                </a:r>
                <a:r>
                  <a:rPr lang="en-US" altLang="zh-TW" dirty="0" err="1" smtClean="0"/>
                  <a:t>SimplePIT</a:t>
                </a:r>
                <a:endParaRPr lang="en-US" altLang="zh-TW" dirty="0" smtClean="0"/>
              </a:p>
              <a:p>
                <a:pPr lvl="1"/>
                <a:r>
                  <a:rPr lang="en-US" altLang="zh-TW" dirty="0"/>
                  <a:t>stores the </a:t>
                </a:r>
                <a:r>
                  <a:rPr lang="en-US" altLang="zh-TW" dirty="0" smtClean="0"/>
                  <a:t>entire URI </a:t>
                </a:r>
                <a:r>
                  <a:rPr lang="en-US" altLang="zh-TW" dirty="0"/>
                  <a:t>in the </a:t>
                </a:r>
                <a:r>
                  <a:rPr lang="en-US" altLang="zh-TW" dirty="0" smtClean="0"/>
                  <a:t>memory</a:t>
                </a:r>
              </a:p>
              <a:p>
                <a:pPr lvl="1"/>
                <a:r>
                  <a:rPr lang="en-US" altLang="zh-TW" sz="2400" dirty="0"/>
                  <a:t>selected 1000 </a:t>
                </a:r>
                <a:r>
                  <a:rPr lang="en-US" altLang="zh-TW" sz="2400" dirty="0" smtClean="0"/>
                  <a:t>bytes, </a:t>
                </a:r>
                <a:r>
                  <a:rPr lang="en-US" altLang="zh-TW" sz="2400" dirty="0"/>
                  <a:t>each malicious URI has </a:t>
                </a:r>
                <a:r>
                  <a:rPr lang="en-US" altLang="zh-TW" sz="2400" dirty="0" smtClean="0"/>
                  <a:t>a valid </a:t>
                </a:r>
                <a:r>
                  <a:rPr lang="en-US" altLang="zh-TW" sz="2400" dirty="0"/>
                  <a:t>13 bytes </a:t>
                </a:r>
                <a:r>
                  <a:rPr lang="en-US" altLang="zh-TW" sz="2400" dirty="0" smtClean="0"/>
                  <a:t>prefix</a:t>
                </a:r>
              </a:p>
              <a:p>
                <a:pPr lvl="1"/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𝑎𝑡𝑡𝑎𝑐𝑘𝑒𝑟𝑠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=2</m:t>
                    </m:r>
                    <m:r>
                      <a:rPr lang="en-US" altLang="zh-TW" b="0" i="1" smtClean="0">
                        <a:latin typeface="Cambria Math"/>
                      </a:rPr>
                      <m:t>𝐺𝑏𝑝𝑠</m:t>
                    </m:r>
                    <m:r>
                      <a:rPr lang="en-US" altLang="zh-TW" b="0" i="1" smtClean="0">
                        <a:latin typeface="Cambria Math"/>
                      </a:rPr>
                      <m:t>,  </m:t>
                    </m:r>
                    <m:r>
                      <a:rPr lang="en-US" altLang="zh-TW" b="0" i="1" smtClean="0">
                        <a:latin typeface="Cambria Math"/>
                      </a:rPr>
                      <m:t>𝐿𝑖𝑓𝑒𝑇𝑖𝑚𝑒</m:t>
                    </m:r>
                    <m:r>
                      <a:rPr lang="en-US" altLang="zh-TW" b="0" i="1" smtClean="0">
                        <a:latin typeface="Cambria Math"/>
                      </a:rPr>
                      <m:t>=4</m:t>
                    </m:r>
                    <m:r>
                      <a:rPr lang="en-US" altLang="zh-TW" b="0" i="1" smtClean="0">
                        <a:latin typeface="Cambria Math"/>
                      </a:rPr>
                      <m:t>𝑠𝑒𝑐</m:t>
                    </m:r>
                  </m:oMath>
                </a14:m>
                <a:endParaRPr lang="en-US" altLang="zh-TW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𝐼𝑛𝑡𝑒𝑟𝑒𝑠𝑡</m:t>
                            </m:r>
                          </m:e>
                        </m:d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𝑎𝑡𝑡𝑎𝑐𝑘𝑒𝑟𝑠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=1033</m:t>
                    </m:r>
                    <m:r>
                      <a:rPr lang="en-US" altLang="zh-TW" b="0" i="1" smtClean="0">
                        <a:latin typeface="Cambria Math"/>
                      </a:rPr>
                      <m:t>𝑏𝑦𝑡𝑒𝑠</m:t>
                    </m:r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1013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𝑈𝑅𝐼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20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𝐻𝐸𝐴𝐷𝐸𝑅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(2∗</m:t>
                        </m:r>
                        <m:sSup>
                          <m:s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9</m:t>
                            </m:r>
                          </m:sup>
                        </m:sSup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𝑏𝑝𝑠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(1033∗8)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𝑏𝑖𝑡𝑠</m:t>
                        </m:r>
                      </m:den>
                    </m:f>
                    <m:r>
                      <a:rPr lang="en-US" altLang="zh-TW" b="0" i="1" smtClean="0">
                        <a:latin typeface="Cambria Math"/>
                      </a:rPr>
                      <m:t>=242013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𝐼𝑛𝑡𝑒𝑟𝑠𝑒𝑡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𝑠𝑒𝑐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242013∗4=968</m:t>
                    </m:r>
                    <m:r>
                      <a:rPr lang="en-US" altLang="zh-TW" b="0" i="1" smtClean="0">
                        <a:latin typeface="Cambria Math"/>
                      </a:rPr>
                      <m:t>,</m:t>
                    </m:r>
                    <m:r>
                      <a:rPr lang="en-US" altLang="zh-TW" b="0" i="1" smtClean="0">
                        <a:latin typeface="Cambria Math"/>
                      </a:rPr>
                      <m:t>052 </m:t>
                    </m:r>
                    <m:r>
                      <a:rPr lang="en-US" altLang="zh-TW" b="0" i="1" smtClean="0">
                        <a:latin typeface="Cambria Math"/>
                      </a:rPr>
                      <m:t>𝑒𝑛𝑡𝑟𝑖𝑒𝑠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≈980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𝑀𝐵</m:t>
                    </m:r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PIT Resilience Analysis – Result (</a:t>
            </a:r>
            <a:r>
              <a:rPr lang="en-US" altLang="zh-TW" dirty="0" smtClean="0"/>
              <a:t>1/4)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557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II scenario </a:t>
            </a:r>
            <a:r>
              <a:rPr lang="en-US" altLang="zh-TW" dirty="0" smtClean="0"/>
              <a:t>– </a:t>
            </a:r>
            <a:r>
              <a:rPr lang="en-US" altLang="zh-TW" dirty="0" err="1" smtClean="0"/>
              <a:t>HashedPIT</a:t>
            </a:r>
            <a:endParaRPr lang="en-US" altLang="zh-TW" dirty="0" smtClean="0"/>
          </a:p>
          <a:p>
            <a:pPr lvl="1"/>
            <a:r>
              <a:rPr lang="en-US" altLang="zh-TW" sz="2400" dirty="0"/>
              <a:t>storing a </a:t>
            </a:r>
            <a:r>
              <a:rPr lang="en-US" altLang="zh-TW" sz="2400" dirty="0" smtClean="0"/>
              <a:t>fixed </a:t>
            </a:r>
            <a:r>
              <a:rPr lang="en-US" altLang="zh-TW" sz="2400" dirty="0"/>
              <a:t>length </a:t>
            </a:r>
            <a:r>
              <a:rPr lang="en-US" altLang="zh-TW" sz="2400" dirty="0" smtClean="0"/>
              <a:t>entry for </a:t>
            </a:r>
            <a:r>
              <a:rPr lang="en-US" altLang="zh-TW" sz="2400" dirty="0"/>
              <a:t>each URI in </a:t>
            </a:r>
            <a:r>
              <a:rPr lang="en-US" altLang="zh-TW" sz="2400" dirty="0" smtClean="0"/>
              <a:t>transit</a:t>
            </a:r>
          </a:p>
          <a:p>
            <a:pPr lvl="1"/>
            <a:r>
              <a:rPr lang="en-US" altLang="zh-TW" dirty="0" smtClean="0"/>
              <a:t>Using SHA-1 </a:t>
            </a:r>
            <a:r>
              <a:rPr lang="en-US" altLang="zh-TW" dirty="0"/>
              <a:t>hashing </a:t>
            </a:r>
            <a:r>
              <a:rPr lang="en-US" altLang="zh-TW" dirty="0" smtClean="0"/>
              <a:t>algorithm</a:t>
            </a:r>
            <a:endParaRPr lang="en-US" altLang="zh-TW" dirty="0"/>
          </a:p>
          <a:p>
            <a:pPr lvl="1"/>
            <a:r>
              <a:rPr lang="en-US" altLang="zh-TW" dirty="0"/>
              <a:t>size for an attacker's URI is 20 bytes, </a:t>
            </a:r>
            <a:r>
              <a:rPr lang="en-US" altLang="zh-TW" dirty="0" smtClean="0"/>
              <a:t>according </a:t>
            </a:r>
            <a:r>
              <a:rPr lang="en-US" altLang="zh-TW" dirty="0"/>
              <a:t>to the SHA-1 output digest (160 bits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Longer </a:t>
            </a:r>
            <a:r>
              <a:rPr lang="en-US" altLang="zh-TW" dirty="0" smtClean="0"/>
              <a:t>URIs are </a:t>
            </a:r>
            <a:r>
              <a:rPr lang="en-US" altLang="zh-TW" dirty="0"/>
              <a:t>useless as would be reduced to 20 byte strings by </a:t>
            </a:r>
            <a:r>
              <a:rPr lang="en-US" altLang="zh-TW" dirty="0" smtClean="0"/>
              <a:t>CCN nodes.</a:t>
            </a:r>
          </a:p>
          <a:p>
            <a:pPr lvl="1"/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PIT Resilience Analysis – Result (</a:t>
            </a:r>
            <a:r>
              <a:rPr lang="en-US" altLang="zh-TW" dirty="0" smtClean="0"/>
              <a:t>2/4)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76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Content Centric Networking</a:t>
            </a:r>
          </a:p>
          <a:p>
            <a:r>
              <a:rPr lang="en-US" altLang="zh-TW" dirty="0" smtClean="0"/>
              <a:t>Problem Description</a:t>
            </a:r>
          </a:p>
          <a:p>
            <a:r>
              <a:rPr lang="en-US" altLang="zh-TW" dirty="0" smtClean="0"/>
              <a:t>Related Work</a:t>
            </a:r>
          </a:p>
          <a:p>
            <a:r>
              <a:rPr lang="en-US" altLang="zh-TW" dirty="0" smtClean="0"/>
              <a:t>PIT Resilience Analysis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191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III scenario – </a:t>
                </a:r>
                <a:r>
                  <a:rPr lang="en-US" altLang="zh-TW" dirty="0" err="1" smtClean="0"/>
                  <a:t>DiPIT</a:t>
                </a:r>
                <a:endParaRPr lang="en-US" altLang="zh-TW" dirty="0" smtClean="0"/>
              </a:p>
              <a:p>
                <a:pPr lvl="1"/>
                <a:r>
                  <a:rPr lang="en-US" altLang="zh-TW" sz="2400" dirty="0"/>
                  <a:t>The central PIT is split into multiple </a:t>
                </a:r>
                <a:r>
                  <a:rPr lang="en-US" altLang="zh-TW" sz="2400" dirty="0" smtClean="0"/>
                  <a:t>smaller per-interface </a:t>
                </a:r>
                <a:r>
                  <a:rPr lang="en-US" altLang="zh-TW" sz="2400" dirty="0"/>
                  <a:t>PITs, each implemented by a Counting </a:t>
                </a:r>
                <a:r>
                  <a:rPr lang="en-US" altLang="zh-TW" sz="2400" dirty="0" smtClean="0"/>
                  <a:t>Bloom Filter </a:t>
                </a:r>
                <a:r>
                  <a:rPr lang="en-US" altLang="zh-TW" sz="2400" dirty="0"/>
                  <a:t>data structure</a:t>
                </a:r>
                <a:r>
                  <a:rPr lang="en-US" altLang="zh-TW" sz="2400" dirty="0" smtClean="0"/>
                  <a:t>.</a:t>
                </a:r>
              </a:p>
              <a:p>
                <a:pPr lvl="1"/>
                <a:r>
                  <a:rPr lang="en-US" altLang="zh-TW" dirty="0"/>
                  <a:t>4 hash functions, simplicity 8 bit counters </a:t>
                </a:r>
                <a:r>
                  <a:rPr lang="en-US" altLang="zh-TW" dirty="0" smtClean="0"/>
                  <a:t>and no </a:t>
                </a:r>
                <a:r>
                  <a:rPr lang="en-US" altLang="zh-TW" dirty="0"/>
                  <a:t>counter </a:t>
                </a:r>
                <a:r>
                  <a:rPr lang="en-US" altLang="zh-TW" dirty="0" smtClean="0"/>
                  <a:t>over flow.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𝑓𝑎𝑙𝑠𝑒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𝑝𝑜𝑠𝑡𝑖𝑣𝑒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𝑝𝑟𝑜𝑏𝑎𝑏𝑖𝑙𝑖𝑡𝑦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= (1−</m:t>
                        </m:r>
                        <m:sSup>
                          <m:s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zh-TW" i="1">
                                    <a:latin typeface="Cambria Math"/>
                                  </a:rPr>
                                  <m:t>𝑚</m:t>
                                </m:r>
                              </m:den>
                            </m:f>
                          </m:sup>
                        </m:sSup>
                        <m:r>
                          <a:rPr lang="en-US" altLang="zh-TW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i="1" dirty="0" smtClean="0"/>
                  <a:t>k</a:t>
                </a:r>
                <a:r>
                  <a:rPr lang="en-US" altLang="zh-TW" dirty="0" smtClean="0"/>
                  <a:t> is the number of hash functions,</a:t>
                </a:r>
                <a:r>
                  <a:rPr lang="en-US" altLang="zh-TW" dirty="0"/>
                  <a:t> </a:t>
                </a:r>
                <a:r>
                  <a:rPr lang="en-US" altLang="zh-TW" i="1" dirty="0"/>
                  <a:t>n</a:t>
                </a:r>
                <a:r>
                  <a:rPr lang="en-US" altLang="zh-TW" dirty="0"/>
                  <a:t> is the number of elements currently in </a:t>
                </a:r>
                <a:r>
                  <a:rPr lang="en-US" altLang="zh-TW" dirty="0" smtClean="0"/>
                  <a:t>the filter</a:t>
                </a:r>
                <a:r>
                  <a:rPr lang="en-US" altLang="zh-TW" dirty="0"/>
                  <a:t>, and </a:t>
                </a:r>
                <a:r>
                  <a:rPr lang="en-US" altLang="zh-TW" i="1" dirty="0"/>
                  <a:t>m</a:t>
                </a:r>
                <a:r>
                  <a:rPr lang="en-US" altLang="zh-TW" dirty="0"/>
                  <a:t> is the total size of the </a:t>
                </a:r>
                <a:r>
                  <a:rPr lang="en-US" altLang="zh-TW" dirty="0" smtClean="0"/>
                  <a:t>filter</a:t>
                </a:r>
                <a:r>
                  <a:rPr lang="en-US" altLang="zh-TW" dirty="0"/>
                  <a:t>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3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PIT Resilience Analysis – Result (</a:t>
            </a:r>
            <a:r>
              <a:rPr lang="en-US" altLang="zh-TW" dirty="0" smtClean="0"/>
              <a:t>3/4)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765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PIT Resilience Analysis – Result </a:t>
            </a:r>
            <a:r>
              <a:rPr lang="en-US" altLang="zh-TW" dirty="0" smtClean="0"/>
              <a:t>(</a:t>
            </a:r>
            <a:r>
              <a:rPr lang="en-US" altLang="zh-TW" dirty="0" smtClean="0"/>
              <a:t>4/4) 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208912" cy="3541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0136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altLang="zh-TW" dirty="0"/>
              <a:t>N</a:t>
            </a:r>
            <a:r>
              <a:rPr lang="en-US" altLang="zh-TW" dirty="0" smtClean="0"/>
              <a:t>one </a:t>
            </a:r>
            <a:r>
              <a:rPr lang="en-US" altLang="zh-TW" dirty="0"/>
              <a:t>of the analyzed PIT architectures is </a:t>
            </a:r>
            <a:r>
              <a:rPr lang="en-US" altLang="zh-TW" dirty="0" smtClean="0"/>
              <a:t>overloaded during </a:t>
            </a:r>
            <a:r>
              <a:rPr lang="en-US" altLang="zh-TW" dirty="0"/>
              <a:t>normal operation in the considered network </a:t>
            </a:r>
            <a:r>
              <a:rPr lang="en-US" altLang="zh-TW" dirty="0" smtClean="0"/>
              <a:t>scenario. Even </a:t>
            </a:r>
            <a:r>
              <a:rPr lang="en-US" altLang="zh-TW" dirty="0"/>
              <a:t>with a low intensity attack, memory usage is </a:t>
            </a:r>
            <a:r>
              <a:rPr lang="en-US" altLang="zh-TW" dirty="0" smtClean="0"/>
              <a:t>reasonable </a:t>
            </a:r>
            <a:r>
              <a:rPr lang="en-US" altLang="zh-TW" dirty="0"/>
              <a:t>and no retransmissions are observed</a:t>
            </a:r>
            <a:r>
              <a:rPr lang="en-US" altLang="zh-TW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zh-TW" dirty="0"/>
              <a:t>T</a:t>
            </a:r>
            <a:r>
              <a:rPr lang="en-US" altLang="zh-TW" dirty="0" smtClean="0"/>
              <a:t>here </a:t>
            </a:r>
            <a:r>
              <a:rPr lang="en-US" altLang="zh-TW" dirty="0"/>
              <a:t>are </a:t>
            </a:r>
            <a:r>
              <a:rPr lang="en-US" altLang="zh-TW" dirty="0" smtClean="0"/>
              <a:t>significant </a:t>
            </a:r>
            <a:r>
              <a:rPr lang="en-US" altLang="zh-TW" dirty="0"/>
              <a:t>weaknesses in all the architectures when the </a:t>
            </a:r>
            <a:r>
              <a:rPr lang="en-US" altLang="zh-TW" dirty="0" smtClean="0"/>
              <a:t>attack intensity </a:t>
            </a:r>
            <a:r>
              <a:rPr lang="en-US" altLang="zh-TW" dirty="0"/>
              <a:t>grows.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PIT Resilience Analysis – Discussion (</a:t>
            </a:r>
            <a:r>
              <a:rPr lang="en-US" altLang="zh-TW" dirty="0" smtClean="0"/>
              <a:t>1/4)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8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PIT Resilience Analysis – Discussion </a:t>
            </a:r>
            <a:r>
              <a:rPr lang="en-US" altLang="zh-TW" dirty="0" smtClean="0"/>
              <a:t>(</a:t>
            </a:r>
            <a:r>
              <a:rPr lang="en-US" altLang="zh-TW" dirty="0" smtClean="0"/>
              <a:t>2/4) 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16" y="2348880"/>
            <a:ext cx="873078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93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HashedPIT</a:t>
            </a:r>
            <a:r>
              <a:rPr lang="en-US" altLang="zh-TW" dirty="0"/>
              <a:t> is the </a:t>
            </a:r>
            <a:r>
              <a:rPr lang="en-US" altLang="zh-TW" dirty="0" smtClean="0"/>
              <a:t>architecture </a:t>
            </a:r>
            <a:r>
              <a:rPr lang="en-US" altLang="zh-TW" dirty="0"/>
              <a:t>most </a:t>
            </a:r>
            <a:r>
              <a:rPr lang="en-US" altLang="zh-TW" dirty="0" smtClean="0"/>
              <a:t>affected </a:t>
            </a:r>
            <a:r>
              <a:rPr lang="en-US" altLang="zh-TW" dirty="0"/>
              <a:t>by the considered </a:t>
            </a:r>
            <a:r>
              <a:rPr lang="en-US" altLang="zh-TW" dirty="0" smtClean="0"/>
              <a:t>attack</a:t>
            </a:r>
            <a:endParaRPr lang="en-US" altLang="zh-TW" dirty="0"/>
          </a:p>
          <a:p>
            <a:r>
              <a:rPr lang="en-US" altLang="zh-TW" dirty="0" err="1"/>
              <a:t>SimplePIT</a:t>
            </a:r>
            <a:r>
              <a:rPr lang="en-US" altLang="zh-TW" dirty="0"/>
              <a:t> is the architecture most resilient for the </a:t>
            </a:r>
            <a:r>
              <a:rPr lang="en-US" altLang="zh-TW" dirty="0" smtClean="0"/>
              <a:t>reasons explained </a:t>
            </a:r>
            <a:r>
              <a:rPr lang="en-US" altLang="zh-TW" dirty="0"/>
              <a:t>above. </a:t>
            </a: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 err="1"/>
              <a:t>DiPIT</a:t>
            </a:r>
            <a:r>
              <a:rPr lang="en-US" altLang="zh-TW" dirty="0"/>
              <a:t> has an intermediate behavior.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PIT Resilience Analysis – Discussion </a:t>
            </a:r>
            <a:r>
              <a:rPr lang="en-US" altLang="zh-TW" dirty="0" smtClean="0"/>
              <a:t>(</a:t>
            </a:r>
            <a:r>
              <a:rPr lang="en-US" altLang="zh-TW" dirty="0" smtClean="0"/>
              <a:t>3/4)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0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Other specific attacker behaviors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zh-TW" dirty="0" smtClean="0"/>
              <a:t>Combine </a:t>
            </a:r>
            <a:r>
              <a:rPr lang="en-US" altLang="zh-TW" dirty="0" smtClean="0"/>
              <a:t>broad </a:t>
            </a:r>
            <a:r>
              <a:rPr lang="en-US" altLang="zh-TW" dirty="0"/>
              <a:t>bandwidth and higher </a:t>
            </a:r>
            <a:r>
              <a:rPr lang="en-US" altLang="zh-TW" dirty="0" err="1"/>
              <a:t>LifeTime</a:t>
            </a:r>
            <a:r>
              <a:rPr lang="en-US" altLang="zh-TW" dirty="0"/>
              <a:t> to increase </a:t>
            </a:r>
            <a:r>
              <a:rPr lang="en-US" altLang="zh-TW" dirty="0" smtClean="0"/>
              <a:t>attack effectiveness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zh-TW" dirty="0"/>
              <a:t>D</a:t>
            </a:r>
            <a:r>
              <a:rPr lang="en-US" altLang="zh-TW" dirty="0" smtClean="0"/>
              <a:t>istribute </a:t>
            </a:r>
            <a:r>
              <a:rPr lang="en-US" altLang="zh-TW" dirty="0"/>
              <a:t>more zombies around the </a:t>
            </a:r>
            <a:r>
              <a:rPr lang="en-US" altLang="zh-TW" dirty="0" smtClean="0"/>
              <a:t>network </a:t>
            </a:r>
            <a:r>
              <a:rPr lang="en-US" altLang="zh-TW" dirty="0"/>
              <a:t>to avoid attack source </a:t>
            </a:r>
            <a:r>
              <a:rPr lang="en-US" altLang="zh-TW" dirty="0" smtClean="0"/>
              <a:t>detection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zh-TW" dirty="0"/>
              <a:t>E</a:t>
            </a:r>
            <a:r>
              <a:rPr lang="en-US" altLang="zh-TW" dirty="0" smtClean="0"/>
              <a:t>xploit </a:t>
            </a:r>
            <a:r>
              <a:rPr lang="en-US" altLang="zh-TW" dirty="0"/>
              <a:t>more </a:t>
            </a:r>
            <a:r>
              <a:rPr lang="en-US" altLang="zh-TW" dirty="0" smtClean="0"/>
              <a:t>bad prefixes </a:t>
            </a:r>
            <a:r>
              <a:rPr lang="en-US" altLang="zh-TW" dirty="0"/>
              <a:t>in order to make any countermeasures even </a:t>
            </a:r>
            <a:r>
              <a:rPr lang="en-US" altLang="zh-TW" dirty="0" smtClean="0"/>
              <a:t>more complex </a:t>
            </a:r>
            <a:r>
              <a:rPr lang="en-US" altLang="zh-TW" dirty="0"/>
              <a:t>to deploy</a:t>
            </a:r>
            <a:r>
              <a:rPr lang="en-US" altLang="zh-TW" dirty="0" smtClean="0"/>
              <a:t>.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PIT Resilience Analysis – Discussion </a:t>
            </a:r>
            <a:r>
              <a:rPr lang="en-US" altLang="zh-TW" dirty="0" smtClean="0"/>
              <a:t>(</a:t>
            </a:r>
            <a:r>
              <a:rPr lang="en-US" altLang="zh-TW" dirty="0" smtClean="0"/>
              <a:t>4/4)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64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Providing a performance evaluation of some possible PIT architectures in terms of resilience to overload conditions.</a:t>
            </a:r>
          </a:p>
          <a:p>
            <a:r>
              <a:rPr lang="en-US" altLang="zh-TW" dirty="0"/>
              <a:t>E</a:t>
            </a:r>
            <a:r>
              <a:rPr lang="en-US" altLang="zh-TW" dirty="0" smtClean="0"/>
              <a:t>xperiments </a:t>
            </a:r>
            <a:r>
              <a:rPr lang="en-US" altLang="zh-TW" dirty="0"/>
              <a:t>are conducted by means of an ad-hoc </a:t>
            </a:r>
            <a:r>
              <a:rPr lang="en-US" altLang="zh-TW" dirty="0" smtClean="0"/>
              <a:t>simulator</a:t>
            </a:r>
            <a:r>
              <a:rPr lang="en-US" altLang="zh-TW" dirty="0"/>
              <a:t>, designed to recreate the behavior of a CCN </a:t>
            </a:r>
            <a:r>
              <a:rPr lang="en-US" altLang="zh-TW" dirty="0" smtClean="0"/>
              <a:t>network and </a:t>
            </a:r>
            <a:r>
              <a:rPr lang="en-US" altLang="zh-TW" dirty="0"/>
              <a:t>to track memory usage at CCN nodes.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92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Interest </a:t>
            </a:r>
            <a:r>
              <a:rPr lang="en-US" altLang="zh-TW" dirty="0" smtClean="0"/>
              <a:t>packets</a:t>
            </a:r>
          </a:p>
          <a:p>
            <a:pPr lvl="1"/>
            <a:r>
              <a:rPr lang="en-US" altLang="zh-TW" dirty="0" smtClean="0"/>
              <a:t>request a (piece of) resource</a:t>
            </a:r>
          </a:p>
          <a:p>
            <a:pPr lvl="1"/>
            <a:r>
              <a:rPr lang="en-US" altLang="zh-TW" sz="2400" dirty="0"/>
              <a:t>include the content </a:t>
            </a:r>
            <a:r>
              <a:rPr lang="en-US" altLang="zh-TW" sz="2400" dirty="0" smtClean="0"/>
              <a:t>name</a:t>
            </a:r>
          </a:p>
          <a:p>
            <a:pPr lvl="2"/>
            <a:r>
              <a:rPr lang="en-US" altLang="zh-TW" sz="2200" dirty="0" smtClean="0"/>
              <a:t> </a:t>
            </a:r>
            <a:r>
              <a:rPr lang="en-US" altLang="zh-TW" sz="2200" dirty="0"/>
              <a:t>in the form of a Uniform </a:t>
            </a:r>
            <a:r>
              <a:rPr lang="en-US" altLang="zh-TW" sz="2200" dirty="0" smtClean="0"/>
              <a:t>Re-source Identifier </a:t>
            </a:r>
            <a:r>
              <a:rPr lang="en-US" altLang="zh-TW" sz="2200" dirty="0"/>
              <a:t>(URI</a:t>
            </a:r>
            <a:r>
              <a:rPr lang="en-US" altLang="zh-TW" sz="2200" dirty="0" smtClean="0"/>
              <a:t>) </a:t>
            </a:r>
          </a:p>
          <a:p>
            <a:pPr lvl="1"/>
            <a:r>
              <a:rPr lang="en-US" altLang="zh-TW" sz="2400" dirty="0" smtClean="0"/>
              <a:t>plus </a:t>
            </a:r>
            <a:r>
              <a:rPr lang="en-US" altLang="zh-TW" sz="2400" dirty="0"/>
              <a:t>a set of parameters useful </a:t>
            </a:r>
            <a:r>
              <a:rPr lang="en-US" altLang="zh-TW" sz="2400" dirty="0" smtClean="0"/>
              <a:t>for Interest </a:t>
            </a:r>
            <a:r>
              <a:rPr lang="en-US" altLang="zh-TW" sz="2400" dirty="0"/>
              <a:t>processing.</a:t>
            </a:r>
            <a:endParaRPr lang="en-US" altLang="zh-TW" dirty="0" smtClean="0"/>
          </a:p>
          <a:p>
            <a:r>
              <a:rPr lang="en-US" altLang="zh-TW" dirty="0" smtClean="0"/>
              <a:t>Data packets</a:t>
            </a:r>
          </a:p>
          <a:p>
            <a:pPr lvl="1"/>
            <a:r>
              <a:rPr lang="en-US" altLang="zh-TW" dirty="0" smtClean="0"/>
              <a:t>responses to </a:t>
            </a:r>
            <a:r>
              <a:rPr lang="en-US" altLang="zh-TW" dirty="0"/>
              <a:t>client </a:t>
            </a:r>
            <a:r>
              <a:rPr lang="en-US" altLang="zh-TW" dirty="0" smtClean="0"/>
              <a:t>requests</a:t>
            </a:r>
          </a:p>
          <a:p>
            <a:pPr lvl="1"/>
            <a:r>
              <a:rPr lang="en-US" altLang="zh-TW" dirty="0" smtClean="0"/>
              <a:t>be used </a:t>
            </a:r>
            <a:r>
              <a:rPr lang="en-US" altLang="zh-TW" dirty="0"/>
              <a:t>to deliver pieces of </a:t>
            </a:r>
            <a:r>
              <a:rPr lang="en-US" altLang="zh-TW" dirty="0" smtClean="0"/>
              <a:t>data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Content Centric Networking (</a:t>
            </a:r>
            <a:r>
              <a:rPr lang="en-US" altLang="zh-TW" dirty="0" smtClean="0"/>
              <a:t>1/3)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30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CCN </a:t>
            </a:r>
            <a:r>
              <a:rPr lang="en-US" altLang="zh-TW" dirty="0"/>
              <a:t>nodes are </a:t>
            </a:r>
            <a:r>
              <a:rPr lang="en-US" altLang="zh-TW" dirty="0" smtClean="0"/>
              <a:t>equipped with </a:t>
            </a:r>
            <a:r>
              <a:rPr lang="en-US" altLang="zh-TW" dirty="0"/>
              <a:t>three data structures</a:t>
            </a:r>
            <a:r>
              <a:rPr lang="en-US" altLang="zh-TW" dirty="0" smtClean="0"/>
              <a:t>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altLang="zh-TW" dirty="0"/>
              <a:t>Content Store (CS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sz="2200" dirty="0"/>
              <a:t>where Data packets are cached. Each </a:t>
            </a:r>
            <a:r>
              <a:rPr lang="en-US" altLang="zh-TW" sz="2200" dirty="0" smtClean="0"/>
              <a:t>Interest </a:t>
            </a:r>
            <a:r>
              <a:rPr lang="en-US" altLang="zh-TW" sz="2200" dirty="0"/>
              <a:t>arrival causes a Content Store lookup</a:t>
            </a:r>
            <a:endParaRPr lang="en-US" altLang="zh-TW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altLang="zh-TW" dirty="0"/>
              <a:t>Pending Interest Table (PIT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sz="2200" dirty="0"/>
              <a:t>which </a:t>
            </a:r>
            <a:r>
              <a:rPr lang="en-US" altLang="zh-TW" sz="2200" dirty="0" smtClean="0"/>
              <a:t>is the </a:t>
            </a:r>
            <a:r>
              <a:rPr lang="en-US" altLang="zh-TW" sz="2200" dirty="0"/>
              <a:t>data structure where routers annotate forwarded </a:t>
            </a:r>
            <a:r>
              <a:rPr lang="en-US" altLang="zh-TW" sz="2200" dirty="0" smtClean="0"/>
              <a:t>Interests </a:t>
            </a:r>
            <a:r>
              <a:rPr lang="en-US" altLang="zh-TW" sz="2200" dirty="0"/>
              <a:t>and the respective arrival interfaces.</a:t>
            </a:r>
            <a:endParaRPr lang="en-US" altLang="zh-TW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altLang="zh-TW" sz="2400" dirty="0" smtClean="0"/>
              <a:t>Forwarding </a:t>
            </a:r>
            <a:r>
              <a:rPr lang="en-US" altLang="zh-TW" sz="2400" dirty="0"/>
              <a:t>Information Base (FIB</a:t>
            </a:r>
            <a:r>
              <a:rPr lang="en-US" altLang="zh-TW" sz="2400" dirty="0" smtClean="0"/>
              <a:t>)</a:t>
            </a:r>
          </a:p>
          <a:p>
            <a:pPr lvl="2"/>
            <a:r>
              <a:rPr lang="en-US" altLang="zh-TW" sz="2200" dirty="0"/>
              <a:t>which is the equivalent </a:t>
            </a:r>
            <a:r>
              <a:rPr lang="en-US" altLang="zh-TW" sz="2200" dirty="0" smtClean="0"/>
              <a:t>of the </a:t>
            </a:r>
            <a:r>
              <a:rPr lang="en-US" altLang="zh-TW" sz="2200" dirty="0"/>
              <a:t>IP routing table.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Content Centric Networking </a:t>
            </a:r>
            <a:r>
              <a:rPr lang="en-US" altLang="zh-TW" dirty="0" smtClean="0"/>
              <a:t>(</a:t>
            </a:r>
            <a:r>
              <a:rPr lang="en-US" altLang="zh-TW" dirty="0" smtClean="0"/>
              <a:t>2/3)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894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When a client generates an </a:t>
            </a:r>
            <a:r>
              <a:rPr lang="en-US" altLang="zh-TW" dirty="0" smtClean="0"/>
              <a:t>Interest, each </a:t>
            </a:r>
            <a:r>
              <a:rPr lang="en-US" altLang="zh-TW" dirty="0"/>
              <a:t>router in the path towards the destination adds an </a:t>
            </a:r>
            <a:r>
              <a:rPr lang="en-US" altLang="zh-TW" dirty="0" smtClean="0"/>
              <a:t>entry </a:t>
            </a:r>
            <a:r>
              <a:rPr lang="en-US" altLang="zh-TW" dirty="0"/>
              <a:t>in its PIT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</a:t>
            </a:r>
            <a:r>
              <a:rPr lang="en-US" altLang="zh-TW" dirty="0" smtClean="0"/>
              <a:t>entry remains </a:t>
            </a:r>
            <a:r>
              <a:rPr lang="en-US" altLang="zh-TW" dirty="0"/>
              <a:t>in the PIT for a time interval called </a:t>
            </a:r>
            <a:r>
              <a:rPr lang="en-US" altLang="zh-TW" dirty="0" err="1" smtClean="0"/>
              <a:t>LifeTime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If the </a:t>
            </a:r>
            <a:r>
              <a:rPr lang="en-US" altLang="zh-TW" dirty="0" err="1"/>
              <a:t>LifeTime</a:t>
            </a:r>
            <a:r>
              <a:rPr lang="en-US" altLang="zh-TW" dirty="0"/>
              <a:t> expires </a:t>
            </a:r>
            <a:r>
              <a:rPr lang="en-US" altLang="zh-TW" dirty="0" smtClean="0"/>
              <a:t>and the </a:t>
            </a:r>
            <a:r>
              <a:rPr lang="en-US" altLang="zh-TW" dirty="0"/>
              <a:t>response has not yet arrived, the memory is released.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Content Centric Networking </a:t>
            </a:r>
            <a:r>
              <a:rPr lang="en-US" altLang="zh-TW" dirty="0" smtClean="0"/>
              <a:t>(</a:t>
            </a:r>
            <a:r>
              <a:rPr lang="en-US" altLang="zh-TW" dirty="0" smtClean="0"/>
              <a:t>3/3)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71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PIT is </a:t>
            </a:r>
            <a:r>
              <a:rPr lang="en-US" altLang="zh-TW" dirty="0" smtClean="0"/>
              <a:t>used </a:t>
            </a:r>
            <a:r>
              <a:rPr lang="en-US" altLang="zh-TW" dirty="0"/>
              <a:t>to </a:t>
            </a:r>
            <a:r>
              <a:rPr lang="en-US" altLang="zh-TW" dirty="0" smtClean="0"/>
              <a:t>maintain the </a:t>
            </a:r>
            <a:r>
              <a:rPr lang="en-US" altLang="zh-TW" dirty="0"/>
              <a:t>state of each </a:t>
            </a:r>
            <a:r>
              <a:rPr lang="en-US" altLang="zh-TW" dirty="0" smtClean="0"/>
              <a:t>active flow.</a:t>
            </a:r>
          </a:p>
          <a:p>
            <a:r>
              <a:rPr lang="en-US" altLang="zh-TW" dirty="0"/>
              <a:t>It grows with users </a:t>
            </a:r>
            <a:r>
              <a:rPr lang="en-US" altLang="zh-TW" dirty="0" smtClean="0"/>
              <a:t>sending their </a:t>
            </a:r>
            <a:r>
              <a:rPr lang="en-US" altLang="zh-TW" dirty="0"/>
              <a:t>Interests and shrinks when Data packets arrive at </a:t>
            </a:r>
            <a:r>
              <a:rPr lang="en-US" altLang="zh-TW" dirty="0" smtClean="0"/>
              <a:t>the router.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PIT size might represent </a:t>
            </a:r>
            <a:r>
              <a:rPr lang="en-US" altLang="zh-TW" dirty="0" smtClean="0"/>
              <a:t>a bottleneck </a:t>
            </a:r>
            <a:r>
              <a:rPr lang="en-US" altLang="zh-TW" dirty="0"/>
              <a:t>for the entire CCN infrastructure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Might </a:t>
            </a:r>
            <a:r>
              <a:rPr lang="en-US" altLang="zh-TW" dirty="0"/>
              <a:t>be exacerbated by a massive usage </a:t>
            </a:r>
            <a:r>
              <a:rPr lang="en-US" altLang="zh-TW" dirty="0" smtClean="0"/>
              <a:t>of long </a:t>
            </a:r>
            <a:r>
              <a:rPr lang="en-US" altLang="zh-TW" dirty="0"/>
              <a:t>Interest </a:t>
            </a:r>
            <a:r>
              <a:rPr lang="en-US" altLang="zh-TW" dirty="0" err="1" smtClean="0"/>
              <a:t>LifeTimes</a:t>
            </a:r>
            <a:endParaRPr lang="en-US" altLang="zh-TW" dirty="0" smtClean="0"/>
          </a:p>
          <a:p>
            <a:pPr lvl="1"/>
            <a:r>
              <a:rPr lang="en-US" altLang="zh-TW" sz="2400" dirty="0"/>
              <a:t>increase </a:t>
            </a:r>
            <a:r>
              <a:rPr lang="en-US" altLang="zh-TW" sz="2400" dirty="0" smtClean="0"/>
              <a:t>the number </a:t>
            </a:r>
            <a:r>
              <a:rPr lang="en-US" altLang="zh-TW" sz="2400" dirty="0"/>
              <a:t>of simultaneous entries in the PIT</a:t>
            </a:r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Problem Description (</a:t>
            </a:r>
            <a:r>
              <a:rPr lang="en-US" altLang="zh-TW" dirty="0" smtClean="0"/>
              <a:t>1/3)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564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30s is considered a safe </a:t>
            </a:r>
            <a:r>
              <a:rPr lang="en-US" altLang="zh-TW" dirty="0" smtClean="0"/>
              <a:t>value</a:t>
            </a:r>
          </a:p>
          <a:p>
            <a:pPr lvl="1"/>
            <a:r>
              <a:rPr lang="en-US" altLang="zh-TW" dirty="0" smtClean="0"/>
              <a:t>longer </a:t>
            </a:r>
            <a:r>
              <a:rPr lang="en-US" altLang="zh-TW" dirty="0"/>
              <a:t>timers may be undesirable for intermediate proxies placed between the server and the client.</a:t>
            </a:r>
          </a:p>
          <a:p>
            <a:pPr lvl="1"/>
            <a:r>
              <a:rPr lang="en-US" altLang="zh-TW" dirty="0" err="1"/>
              <a:t>FaceBook</a:t>
            </a:r>
            <a:r>
              <a:rPr lang="en-US" altLang="zh-TW" dirty="0"/>
              <a:t> and some web-based mail applications, which to our experience often use timers of more than one minute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We have </a:t>
            </a:r>
            <a:r>
              <a:rPr lang="en-US" altLang="zh-TW" dirty="0"/>
              <a:t>to consider that one or more malicious users could </a:t>
            </a:r>
            <a:r>
              <a:rPr lang="en-US" altLang="zh-TW" dirty="0" smtClean="0"/>
              <a:t>craft artificial </a:t>
            </a:r>
            <a:r>
              <a:rPr lang="en-US" altLang="zh-TW" dirty="0"/>
              <a:t>requests with the purpose of </a:t>
            </a:r>
            <a:r>
              <a:rPr lang="en-US" altLang="zh-TW" dirty="0" smtClean="0"/>
              <a:t>filling </a:t>
            </a:r>
            <a:r>
              <a:rPr lang="en-US" altLang="zh-TW" dirty="0"/>
              <a:t>the </a:t>
            </a:r>
            <a:r>
              <a:rPr lang="en-US" altLang="zh-TW" dirty="0" smtClean="0"/>
              <a:t>available PIT </a:t>
            </a:r>
            <a:r>
              <a:rPr lang="en-US" altLang="zh-TW" dirty="0"/>
              <a:t>memory on </a:t>
            </a:r>
            <a:r>
              <a:rPr lang="en-US" altLang="zh-TW" dirty="0" smtClean="0"/>
              <a:t>routers</a:t>
            </a:r>
          </a:p>
          <a:p>
            <a:pPr lvl="1"/>
            <a:r>
              <a:rPr lang="en-US" altLang="zh-TW" sz="2400" dirty="0"/>
              <a:t>implementing a </a:t>
            </a:r>
            <a:r>
              <a:rPr lang="en-US" altLang="zh-TW" sz="2400" dirty="0" smtClean="0"/>
              <a:t>Distributed Denial </a:t>
            </a:r>
            <a:r>
              <a:rPr lang="en-US" altLang="zh-TW" sz="2400" dirty="0"/>
              <a:t>of Service (</a:t>
            </a:r>
            <a:r>
              <a:rPr lang="en-US" altLang="zh-TW" sz="2400" dirty="0" err="1"/>
              <a:t>DDoS</a:t>
            </a:r>
            <a:r>
              <a:rPr lang="en-US" altLang="zh-TW" sz="2400" dirty="0"/>
              <a:t>) attack.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Problem Description (</a:t>
            </a:r>
            <a:r>
              <a:rPr lang="en-US" altLang="zh-TW" dirty="0" smtClean="0"/>
              <a:t>2/3)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45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 Description </a:t>
            </a:r>
            <a:r>
              <a:rPr lang="en-US" altLang="zh-TW" dirty="0" smtClean="0"/>
              <a:t>(</a:t>
            </a:r>
            <a:r>
              <a:rPr lang="en-US" altLang="zh-TW" dirty="0" smtClean="0"/>
              <a:t>3/3)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5917852" cy="4485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278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自訂 1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1241</TotalTime>
  <Words>1413</Words>
  <Application>Microsoft Office PowerPoint</Application>
  <PresentationFormat>如螢幕大小 (4:3)</PresentationFormat>
  <Paragraphs>169</Paragraphs>
  <Slides>25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6" baseType="lpstr">
      <vt:lpstr>匯合</vt:lpstr>
      <vt:lpstr>PIT Overload Analysis in Content Centric Networks</vt:lpstr>
      <vt:lpstr>Outline</vt:lpstr>
      <vt:lpstr>Introduction</vt:lpstr>
      <vt:lpstr>Content Centric Networking (1/3)</vt:lpstr>
      <vt:lpstr>Content Centric Networking (2/3)</vt:lpstr>
      <vt:lpstr>Content Centric Networking (3/3)</vt:lpstr>
      <vt:lpstr>Problem Description (1/3)</vt:lpstr>
      <vt:lpstr>Problem Description (2/3)</vt:lpstr>
      <vt:lpstr>Problem Description (3/3)</vt:lpstr>
      <vt:lpstr>Related Work (1/3)</vt:lpstr>
      <vt:lpstr>Related Work (2/3)</vt:lpstr>
      <vt:lpstr>Related Work (3/3)</vt:lpstr>
      <vt:lpstr>PIT Resilience Analysis </vt:lpstr>
      <vt:lpstr>PIT Resilience Analysis – Simulation scenario (1/4)</vt:lpstr>
      <vt:lpstr>PIT Resilience Analysis – Simulation scenario (2/4)</vt:lpstr>
      <vt:lpstr>PIT Resilience Analysis – Simulation scenario (3/4) </vt:lpstr>
      <vt:lpstr>PIT Resilience Analysis – Simulation scenario (4/4) </vt:lpstr>
      <vt:lpstr>PIT Resilience Analysis – Result (1/4) </vt:lpstr>
      <vt:lpstr>PIT Resilience Analysis – Result (2/4) </vt:lpstr>
      <vt:lpstr>PIT Resilience Analysis – Result (3/4) </vt:lpstr>
      <vt:lpstr>PIT Resilience Analysis – Result (4/4) </vt:lpstr>
      <vt:lpstr>PIT Resilience Analysis – Discussion (1/4) </vt:lpstr>
      <vt:lpstr>PIT Resilience Analysis – Discussion (2/4) </vt:lpstr>
      <vt:lpstr>PIT Resilience Analysis – Discussion (3/4) </vt:lpstr>
      <vt:lpstr>PIT Resilience Analysis – Discussion (4/4)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Overload Analysis in Content Centric Networks</dc:title>
  <dc:creator>CIAL</dc:creator>
  <cp:lastModifiedBy>PapaPig</cp:lastModifiedBy>
  <cp:revision>84</cp:revision>
  <dcterms:created xsi:type="dcterms:W3CDTF">2013-10-03T15:05:59Z</dcterms:created>
  <dcterms:modified xsi:type="dcterms:W3CDTF">2013-10-09T05:37:36Z</dcterms:modified>
</cp:coreProperties>
</file>